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71" r:id="rId3"/>
    <p:sldId id="256" r:id="rId4"/>
    <p:sldId id="257" r:id="rId5"/>
    <p:sldId id="258" r:id="rId6"/>
    <p:sldId id="259" r:id="rId7"/>
    <p:sldId id="267" r:id="rId8"/>
    <p:sldId id="263" r:id="rId9"/>
    <p:sldId id="268" r:id="rId10"/>
    <p:sldId id="269" r:id="rId11"/>
    <p:sldId id="275" r:id="rId12"/>
    <p:sldId id="276" r:id="rId13"/>
    <p:sldId id="277" r:id="rId14"/>
    <p:sldId id="278" r:id="rId15"/>
    <p:sldId id="260" r:id="rId16"/>
    <p:sldId id="279" r:id="rId17"/>
    <p:sldId id="266" r:id="rId18"/>
    <p:sldId id="273" r:id="rId19"/>
    <p:sldId id="274" r:id="rId20"/>
    <p:sldId id="280" r:id="rId21"/>
    <p:sldId id="281" r:id="rId22"/>
    <p:sldId id="270" r:id="rId23"/>
    <p:sldId id="272" r:id="rId24"/>
    <p:sldId id="26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099A7-6450-4B18-ABB0-6DF1DC935A9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8862-B1AE-43A7-8093-815CC615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FF86-22B9-4A97-9774-312289E8025D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5989-CEF6-497C-B875-32F5F83E3C81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009E-A90D-46B2-B286-01A83153DBE2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506-4DC1-41CF-87E0-DFA73610F4C8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BD9A-4535-4064-B9AA-9F946B460A16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515F-4CE8-4FBF-8BD0-A1AE08D1E72B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CB1-5A79-4B21-A309-E665D397EDF3}" type="datetime1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92D0-022A-43A1-A9EC-0E75BB4D084D}" type="datetime1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1526-FA22-43FC-B0B7-CF1EC37DE5E3}" type="datetime1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B2FB-50F1-4E82-B9E9-7EBA99482222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918-D5F7-4E6D-ADBE-0F8B718C1E81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5A6114-0A4E-401E-99A3-C9F1BFCF6F38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04E-7F61-88A3-E58D-A881CA7C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4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6C30-01F6-1ACA-7821-9F6E73F0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:</a:t>
            </a:r>
          </a:p>
          <a:p>
            <a:pPr lvl="1"/>
            <a:r>
              <a:rPr lang="en-US" dirty="0"/>
              <a:t>Introduction to Artificial Intelligence and Neural Network</a:t>
            </a:r>
          </a:p>
          <a:p>
            <a:r>
              <a:rPr lang="en-US" dirty="0"/>
              <a:t>Day 2 :</a:t>
            </a:r>
          </a:p>
          <a:p>
            <a:pPr lvl="1"/>
            <a:r>
              <a:rPr lang="en-US" dirty="0"/>
              <a:t>Python for beginner </a:t>
            </a:r>
          </a:p>
          <a:p>
            <a:r>
              <a:rPr lang="en-US" dirty="0"/>
              <a:t>Day 3:</a:t>
            </a:r>
          </a:p>
          <a:p>
            <a:pPr lvl="1"/>
            <a:r>
              <a:rPr lang="en-US" dirty="0"/>
              <a:t>Implementation of KNN for Hoda Handwriting</a:t>
            </a:r>
          </a:p>
          <a:p>
            <a:r>
              <a:rPr lang="en-US" dirty="0"/>
              <a:t>Day 4:</a:t>
            </a:r>
          </a:p>
          <a:p>
            <a:pPr lvl="1"/>
            <a:r>
              <a:rPr lang="en-US" dirty="0"/>
              <a:t>Convolution Neural Network  ( CNN 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1F004-32A8-7D40-24AD-D975ECEF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DD187-1EF9-DA8A-89E9-C7F83A4A8390}"/>
              </a:ext>
            </a:extLst>
          </p:cNvPr>
          <p:cNvGrpSpPr/>
          <p:nvPr/>
        </p:nvGrpSpPr>
        <p:grpSpPr>
          <a:xfrm>
            <a:off x="1865320" y="1477189"/>
            <a:ext cx="4230680" cy="2258705"/>
            <a:chOff x="989589" y="1521725"/>
            <a:chExt cx="4230680" cy="2258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0A7BD-29A0-260A-D436-F9E7C518B6B5}"/>
                </a:ext>
              </a:extLst>
            </p:cNvPr>
            <p:cNvGrpSpPr/>
            <p:nvPr/>
          </p:nvGrpSpPr>
          <p:grpSpPr>
            <a:xfrm>
              <a:off x="989589" y="1690688"/>
              <a:ext cx="3384518" cy="1765571"/>
              <a:chOff x="2263643" y="627116"/>
              <a:chExt cx="5781328" cy="301589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1C154A-CF61-7085-4C72-6B5ADBF7DFE8}"/>
                  </a:ext>
                </a:extLst>
              </p:cNvPr>
              <p:cNvSpPr/>
              <p:nvPr/>
            </p:nvSpPr>
            <p:spPr>
              <a:xfrm>
                <a:off x="4883285" y="957856"/>
                <a:ext cx="1536969" cy="1536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04C444-605E-A6B3-102E-86BC0150E120}"/>
                  </a:ext>
                </a:extLst>
              </p:cNvPr>
              <p:cNvSpPr/>
              <p:nvPr/>
            </p:nvSpPr>
            <p:spPr>
              <a:xfrm>
                <a:off x="3287950" y="627116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9F037-04F7-1BB9-0DA9-37BF1969776F}"/>
                  </a:ext>
                </a:extLst>
              </p:cNvPr>
              <p:cNvSpPr/>
              <p:nvPr/>
            </p:nvSpPr>
            <p:spPr>
              <a:xfrm>
                <a:off x="3287950" y="2306758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W2</a:t>
                </a:r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9B257E41-EAA4-F440-5813-76BE865D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18" y="899490"/>
                <a:ext cx="797667" cy="61284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E08E9167-88BA-EC8E-AC6B-E8211411F5F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075890" y="1950077"/>
                <a:ext cx="807395" cy="750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510E39-C1FE-60B9-6E8A-CB687C13B7DC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>
              <a:xfrm flipV="1">
                <a:off x="5651770" y="2494825"/>
                <a:ext cx="0" cy="549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AF9DB9F9-2152-EE07-B2A8-82DA66DF1639}"/>
                  </a:ext>
                </a:extLst>
              </p:cNvPr>
              <p:cNvSpPr/>
              <p:nvPr/>
            </p:nvSpPr>
            <p:spPr>
              <a:xfrm>
                <a:off x="5335619" y="3044758"/>
                <a:ext cx="632300" cy="598251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F211FA0-38F7-195D-FA6C-A0AFCF79F98B}"/>
                  </a:ext>
                </a:extLst>
              </p:cNvPr>
              <p:cNvSpPr/>
              <p:nvPr/>
            </p:nvSpPr>
            <p:spPr>
              <a:xfrm rot="5400000">
                <a:off x="6947979" y="1329939"/>
                <a:ext cx="710119" cy="79280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AF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7BCFB2-ACC4-192B-D41E-C48BD58494AE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 flipV="1">
                <a:off x="6420254" y="1726340"/>
                <a:ext cx="48638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D33948-064A-E751-DB5A-70B928101E03}"/>
                  </a:ext>
                </a:extLst>
              </p:cNvPr>
              <p:cNvCxnSpPr>
                <a:cxnSpLocks/>
                <a:stCxn id="12" idx="0"/>
                <a:endCxn id="30" idx="1"/>
              </p:cNvCxnSpPr>
              <p:nvPr/>
            </p:nvCxnSpPr>
            <p:spPr>
              <a:xfrm>
                <a:off x="7699437" y="1726340"/>
                <a:ext cx="345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0C9E00-125F-DF83-DA08-2C9FBB517137}"/>
                  </a:ext>
                </a:extLst>
              </p:cNvPr>
              <p:cNvSpPr txBox="1"/>
              <p:nvPr/>
            </p:nvSpPr>
            <p:spPr>
              <a:xfrm>
                <a:off x="2285998" y="836420"/>
                <a:ext cx="664390" cy="47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6C766C-520F-E53D-8A61-2781530AF529}"/>
                  </a:ext>
                </a:extLst>
              </p:cNvPr>
              <p:cNvSpPr txBox="1"/>
              <p:nvPr/>
            </p:nvSpPr>
            <p:spPr>
              <a:xfrm>
                <a:off x="2263643" y="2453755"/>
                <a:ext cx="708161" cy="52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894A4F-8697-E7CE-5BB6-261712E73E29}"/>
                  </a:ext>
                </a:extLst>
              </p:cNvPr>
              <p:cNvCxnSpPr/>
              <p:nvPr/>
            </p:nvCxnSpPr>
            <p:spPr>
              <a:xfrm>
                <a:off x="2801566" y="1021086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9253DB3-0820-A9D8-2C37-A7B1C9BFC503}"/>
                  </a:ext>
                </a:extLst>
              </p:cNvPr>
              <p:cNvCxnSpPr/>
              <p:nvPr/>
            </p:nvCxnSpPr>
            <p:spPr>
              <a:xfrm>
                <a:off x="2801566" y="2716623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D3254D-73A9-C62D-FE3E-E4E41BA5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06119" y="2542057"/>
              <a:ext cx="0" cy="1238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C117AB-B374-BFCC-3897-2A7D476F4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880" y="3780430"/>
              <a:ext cx="27862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8E0CF2-119C-444D-21C5-AF225FC5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880" y="3357349"/>
              <a:ext cx="0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E5726A-5076-8740-C7B4-D94DFFA823A3}"/>
                </a:ext>
              </a:extLst>
            </p:cNvPr>
            <p:cNvSpPr/>
            <p:nvPr/>
          </p:nvSpPr>
          <p:spPr>
            <a:xfrm>
              <a:off x="1391625" y="1521725"/>
              <a:ext cx="785183" cy="180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E3868D1-0824-4805-AD0E-F8D2C89A5B17}"/>
                </a:ext>
              </a:extLst>
            </p:cNvPr>
            <p:cNvSpPr/>
            <p:nvPr/>
          </p:nvSpPr>
          <p:spPr>
            <a:xfrm>
              <a:off x="4374107" y="2126338"/>
              <a:ext cx="846162" cy="415719"/>
            </a:xfrm>
            <a:prstGeom prst="plaqu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DDCCB-3252-234F-2CE1-69804ED3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9" y="1377337"/>
            <a:ext cx="2787174" cy="818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20FA9-62F9-331D-F7DD-677A24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  <p:bldP spid="47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E4E6-D243-EAD7-5F21-AC42A5B4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215411" y="6390982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https://www.desmos.com/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6C20E-71DC-44CE-2038-EBDADC38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A313-CC0E-3B66-7247-66F1A809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3FB-8AE4-7FB5-1A59-4CE53F17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B46C76-4A68-4614-5895-0C5C60A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9FE0-D875-8C73-1606-DB9172D7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9C80-6DD3-21BC-9C24-71B131F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118A-ACF9-F13F-6A18-CA7DE9FB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78"/>
          <a:stretch/>
        </p:blipFill>
        <p:spPr>
          <a:xfrm>
            <a:off x="683010" y="1439087"/>
            <a:ext cx="6352272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44352" y="556433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9D76-D463-A7FA-1DB2-8965F3A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697" y="6219383"/>
            <a:ext cx="2743200" cy="365125"/>
          </a:xfrm>
        </p:spPr>
        <p:txBody>
          <a:bodyPr/>
          <a:lstStyle/>
          <a:p>
            <a:fld id="{0EE41CE5-8255-409D-9A11-AF15DCAD4FA2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1EF9-B833-AA8B-2E63-CF39B2CC8203}"/>
              </a:ext>
            </a:extLst>
          </p:cNvPr>
          <p:cNvSpPr txBox="1"/>
          <p:nvPr/>
        </p:nvSpPr>
        <p:spPr>
          <a:xfrm>
            <a:off x="7141350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</a:t>
            </a:r>
          </a:p>
          <a:p>
            <a:endParaRPr lang="en-US" sz="3200" dirty="0"/>
          </a:p>
          <a:p>
            <a:r>
              <a:rPr lang="en-US" sz="3200" dirty="0"/>
              <a:t>0.6</a:t>
            </a:r>
          </a:p>
          <a:p>
            <a:endParaRPr lang="en-US" sz="3200" dirty="0"/>
          </a:p>
          <a:p>
            <a:r>
              <a:rPr lang="en-US" sz="3200" dirty="0"/>
              <a:t>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09D08-9FF9-E6AF-157A-398CD65AE9C7}"/>
              </a:ext>
            </a:extLst>
          </p:cNvPr>
          <p:cNvSpPr txBox="1"/>
          <p:nvPr/>
        </p:nvSpPr>
        <p:spPr>
          <a:xfrm>
            <a:off x="7256458" y="1439086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14D7-FD1E-7DC6-016F-0BAE2F23644B}"/>
              </a:ext>
            </a:extLst>
          </p:cNvPr>
          <p:cNvSpPr txBox="1"/>
          <p:nvPr/>
        </p:nvSpPr>
        <p:spPr>
          <a:xfrm>
            <a:off x="8462497" y="1438151"/>
            <a:ext cx="6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9C30A-95DD-48C5-1DAE-93D45ED27C02}"/>
              </a:ext>
            </a:extLst>
          </p:cNvPr>
          <p:cNvSpPr txBox="1"/>
          <p:nvPr/>
        </p:nvSpPr>
        <p:spPr>
          <a:xfrm>
            <a:off x="8462497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37FF0-B178-33B9-3C09-FF39B884A0E4}"/>
              </a:ext>
            </a:extLst>
          </p:cNvPr>
          <p:cNvSpPr txBox="1"/>
          <p:nvPr/>
        </p:nvSpPr>
        <p:spPr>
          <a:xfrm>
            <a:off x="9592286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C60E4-F767-5B9C-8DF0-CDDC5EAA2B69}"/>
              </a:ext>
            </a:extLst>
          </p:cNvPr>
          <p:cNvGrpSpPr/>
          <p:nvPr/>
        </p:nvGrpSpPr>
        <p:grpSpPr>
          <a:xfrm>
            <a:off x="7029063" y="2105203"/>
            <a:ext cx="1977367" cy="2497577"/>
            <a:chOff x="7029063" y="2105203"/>
            <a:chExt cx="1977367" cy="24975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9939BD-8A97-E4E9-9DF2-923B4EAA8BF7}"/>
                </a:ext>
              </a:extLst>
            </p:cNvPr>
            <p:cNvCxnSpPr/>
            <p:nvPr/>
          </p:nvCxnSpPr>
          <p:spPr>
            <a:xfrm>
              <a:off x="7035282" y="210520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C3A10A-E52F-1FD7-C455-B3A0BFC5844F}"/>
                </a:ext>
              </a:extLst>
            </p:cNvPr>
            <p:cNvCxnSpPr/>
            <p:nvPr/>
          </p:nvCxnSpPr>
          <p:spPr>
            <a:xfrm>
              <a:off x="9006430" y="2142527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8DED09-4EAA-2FA4-750A-BD052162D8F0}"/>
                </a:ext>
              </a:extLst>
            </p:cNvPr>
            <p:cNvCxnSpPr/>
            <p:nvPr/>
          </p:nvCxnSpPr>
          <p:spPr>
            <a:xfrm>
              <a:off x="7035282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6FA34D-34E7-B693-EF00-7DCA3C09FEB3}"/>
                </a:ext>
              </a:extLst>
            </p:cNvPr>
            <p:cNvCxnSpPr/>
            <p:nvPr/>
          </p:nvCxnSpPr>
          <p:spPr>
            <a:xfrm>
              <a:off x="9006430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13776-EA98-2E54-FFB5-90B7B015CD65}"/>
                </a:ext>
              </a:extLst>
            </p:cNvPr>
            <p:cNvCxnSpPr/>
            <p:nvPr/>
          </p:nvCxnSpPr>
          <p:spPr>
            <a:xfrm>
              <a:off x="7029063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F9F35-4482-2EBB-89CA-1D995071F9DD}"/>
                </a:ext>
              </a:extLst>
            </p:cNvPr>
            <p:cNvCxnSpPr/>
            <p:nvPr/>
          </p:nvCxnSpPr>
          <p:spPr>
            <a:xfrm>
              <a:off x="9006430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2A7BE8-D91F-20B9-EC3C-EF15614D745A}"/>
                </a:ext>
              </a:extLst>
            </p:cNvPr>
            <p:cNvCxnSpPr/>
            <p:nvPr/>
          </p:nvCxnSpPr>
          <p:spPr>
            <a:xfrm flipH="1">
              <a:off x="8055750" y="2478539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BECC3-73B2-5C8F-A29D-6E655C7A4A82}"/>
                </a:ext>
              </a:extLst>
            </p:cNvPr>
            <p:cNvCxnSpPr/>
            <p:nvPr/>
          </p:nvCxnSpPr>
          <p:spPr>
            <a:xfrm flipH="1">
              <a:off x="8055750" y="350801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724F61-AB09-FFFF-1CD3-31A723FA366E}"/>
                </a:ext>
              </a:extLst>
            </p:cNvPr>
            <p:cNvCxnSpPr/>
            <p:nvPr/>
          </p:nvCxnSpPr>
          <p:spPr>
            <a:xfrm flipH="1">
              <a:off x="8055750" y="443174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78" y="333661"/>
            <a:ext cx="7414510" cy="6190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8B01-77DC-8CCA-A1FD-04346E94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DEB-D064-45B8-53B6-85CC364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absolute error (</a:t>
                </a:r>
                <a:r>
                  <a:rPr lang="en-US" dirty="0"/>
                  <a:t>MAE)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impact of large errors on updating the weights is negligible.</a:t>
                </a:r>
              </a:p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squared error(</a:t>
                </a:r>
                <a:r>
                  <a:rPr lang="en-US" dirty="0"/>
                  <a:t>MSE)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fa-IR" dirty="0"/>
              </a:p>
              <a:p>
                <a:pPr lvl="1"/>
                <a:r>
                  <a:rPr lang="en-US" dirty="0"/>
                  <a:t>It slows down the training speed.</a:t>
                </a:r>
              </a:p>
              <a:p>
                <a:r>
                  <a:rPr lang="en-US" dirty="0"/>
                  <a:t>cross entropy loss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9A0F-C95C-3B63-E3B2-C3683724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6702-E5AB-17AD-7EED-7596997C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51B8-19A3-5FD9-F035-E88F3E88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15C72-C6C2-AA3C-7717-D3DC2E75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12" y="847725"/>
            <a:ext cx="2895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63DEC-9201-B180-75C1-923C5145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92" y="1788992"/>
            <a:ext cx="6407156" cy="35252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44D227-BBE3-A607-7542-50264B35F70E}"/>
              </a:ext>
            </a:extLst>
          </p:cNvPr>
          <p:cNvSpPr/>
          <p:nvPr/>
        </p:nvSpPr>
        <p:spPr>
          <a:xfrm>
            <a:off x="9126747" y="1199072"/>
            <a:ext cx="362310" cy="319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58AD6-B38F-3B51-3380-CC2BB1D4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89" y="3648707"/>
            <a:ext cx="7657979" cy="3209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323241" y="1409651"/>
            <a:ext cx="659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7BBD-E26F-8964-F3AA-76E1F009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62EB-3C50-41D7-2784-16F14ED27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LetNet</a:t>
            </a:r>
            <a:endParaRPr lang="en-US" dirty="0"/>
          </a:p>
          <a:p>
            <a:r>
              <a:rPr lang="en-US" dirty="0" err="1"/>
              <a:t>alexNet</a:t>
            </a:r>
            <a:endParaRPr lang="en-US" dirty="0"/>
          </a:p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Inception </a:t>
            </a:r>
          </a:p>
          <a:p>
            <a:r>
              <a:rPr lang="en-US" dirty="0"/>
              <a:t>Decoder-Encoder </a:t>
            </a:r>
          </a:p>
          <a:p>
            <a:r>
              <a:rPr lang="en-US" dirty="0"/>
              <a:t>GAN</a:t>
            </a:r>
          </a:p>
          <a:p>
            <a:pPr lvl="1"/>
            <a:r>
              <a:rPr lang="en-US" dirty="0"/>
              <a:t>Pix2Pix</a:t>
            </a:r>
          </a:p>
          <a:p>
            <a:pPr lvl="1"/>
            <a:r>
              <a:rPr lang="en-US" dirty="0"/>
              <a:t>Cycle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9D33-CCBE-FBCC-8377-20CBBEE9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PANDAS LIBRARY">
            <a:extLst>
              <a:ext uri="{FF2B5EF4-FFF2-40B4-BE49-F238E27FC236}">
                <a16:creationId xmlns:a16="http://schemas.microsoft.com/office/drawing/2014/main" id="{66915864-60EF-0920-CFEC-222F8460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92" y="1107722"/>
            <a:ext cx="2790115" cy="116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Machine learning with TensorFlow and Keras in Python">
            <a:extLst>
              <a:ext uri="{FF2B5EF4-FFF2-40B4-BE49-F238E27FC236}">
                <a16:creationId xmlns:a16="http://schemas.microsoft.com/office/drawing/2014/main" id="{4E4EB20F-F2B0-2A13-4662-26E8BBF8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566" y="2427319"/>
            <a:ext cx="3077548" cy="23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750" y="4735480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69" y="4339742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84784-29A8-AE8F-21D5-7BB665A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8403-AC98-375B-2EA5-7E443F68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Slipping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D514C-F2EA-37F2-72C7-16327E8A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Data</a:t>
            </a:r>
          </a:p>
          <a:p>
            <a:r>
              <a:rPr lang="en-US" dirty="0"/>
              <a:t>Test Data</a:t>
            </a:r>
          </a:p>
          <a:p>
            <a:r>
              <a:rPr lang="en-US" dirty="0"/>
              <a:t>Validation Data</a:t>
            </a:r>
          </a:p>
          <a:p>
            <a:r>
              <a:rPr lang="en-US" dirty="0"/>
              <a:t>Over fitting </a:t>
            </a:r>
          </a:p>
          <a:p>
            <a:r>
              <a:rPr lang="en-US" dirty="0"/>
              <a:t>Under fitting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B3EE6-364A-DF22-CC92-9A232AE5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5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9FDC6-3459-61C8-09CD-5BF7719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5"/>
            <a:ext cx="10515600" cy="4351338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and Reward   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CF10-70E4-567E-88F8-115E4B86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59" y="1361872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1F6E6-006F-3884-4398-45A3255C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13" y="1202067"/>
            <a:ext cx="8073201" cy="5290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75BB9-5A77-7903-488B-A0D5B24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0573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070391"/>
            <a:ext cx="3045460" cy="2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66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94" y="1596429"/>
            <a:ext cx="6015615" cy="2242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71D3-96B1-BC5A-A198-1ED2729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DB70D-14B5-FD61-5C25-F6D5FA30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39361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38" y="328638"/>
            <a:ext cx="670545" cy="787940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E776F-92F3-D990-92E6-FC7AC56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2657</TotalTime>
  <Words>595</Words>
  <Application>Microsoft Office PowerPoint</Application>
  <PresentationFormat>Widescreen</PresentationFormat>
  <Paragraphs>216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Aptos Display</vt:lpstr>
      <vt:lpstr>Arial</vt:lpstr>
      <vt:lpstr>Arial Black</vt:lpstr>
      <vt:lpstr>Cambria Math</vt:lpstr>
      <vt:lpstr>Google Sans</vt:lpstr>
      <vt:lpstr>IRANYekan ExtraBlack</vt:lpstr>
      <vt:lpstr>Linux Libertine</vt:lpstr>
      <vt:lpstr>Office Theme</vt:lpstr>
      <vt:lpstr>Machine Learning In 4 Days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K - Nearest Neighbor </vt:lpstr>
      <vt:lpstr>Neural Network Vs Deep Neural Network</vt:lpstr>
      <vt:lpstr>Machine Learning Vs Deep Learning</vt:lpstr>
      <vt:lpstr>Are they different ?</vt:lpstr>
      <vt:lpstr>Cost Function </vt:lpstr>
      <vt:lpstr>Cost Function </vt:lpstr>
      <vt:lpstr>Cost Function </vt:lpstr>
      <vt:lpstr>Deep Learning</vt:lpstr>
      <vt:lpstr>PowerPoint Presentation</vt:lpstr>
      <vt:lpstr>Requirements</vt:lpstr>
      <vt:lpstr>Slipping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70</cp:revision>
  <dcterms:created xsi:type="dcterms:W3CDTF">2024-09-14T06:58:50Z</dcterms:created>
  <dcterms:modified xsi:type="dcterms:W3CDTF">2024-09-22T11:59:35Z</dcterms:modified>
</cp:coreProperties>
</file>